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58" r:id="rId4"/>
    <p:sldId id="259" r:id="rId5"/>
    <p:sldId id="261" r:id="rId6"/>
    <p:sldId id="263" r:id="rId7"/>
    <p:sldId id="264" r:id="rId8"/>
    <p:sldId id="260" r:id="rId9"/>
    <p:sldId id="265"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49" d="100"/>
          <a:sy n="49" d="100"/>
        </p:scale>
        <p:origin x="67" y="4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5B1FB8-DEB7-40C6-8566-548C309455AE}" type="datetimeFigureOut">
              <a:rPr lang="en-US" smtClean="0"/>
              <a:t>8/9/2016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23DC733-03B6-4BB2-A5EF-8A1DE45DEEC4}" type="slidenum">
              <a:rPr lang="en-US" smtClean="0"/>
              <a:t>‹#›</a:t>
            </a:fld>
            <a:endParaRPr lang="en-US"/>
          </a:p>
        </p:txBody>
      </p:sp>
    </p:spTree>
    <p:extLst>
      <p:ext uri="{BB962C8B-B14F-4D97-AF65-F5344CB8AC3E}">
        <p14:creationId xmlns:p14="http://schemas.microsoft.com/office/powerpoint/2010/main" val="15644556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509507-9663-4F25-9103-E37F671E1A43}"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84370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09507-9663-4F25-9103-E37F671E1A43}"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20673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09507-9663-4F25-9103-E37F671E1A43}"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40424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09507-9663-4F25-9103-E37F671E1A43}"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357876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09507-9663-4F25-9103-E37F671E1A43}"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380181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09507-9663-4F25-9103-E37F671E1A43}"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52810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09507-9663-4F25-9103-E37F671E1A43}"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213918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09507-9663-4F25-9103-E37F671E1A43}"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227463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09507-9663-4F25-9103-E37F671E1A43}"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259187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09507-9663-4F25-9103-E37F671E1A43}"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140868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09507-9663-4F25-9103-E37F671E1A43}"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E5FF5-9E64-4CB8-B595-AFC0BFFD5AC9}" type="slidenum">
              <a:rPr lang="en-US" smtClean="0"/>
              <a:t>‹#›</a:t>
            </a:fld>
            <a:endParaRPr lang="en-US"/>
          </a:p>
        </p:txBody>
      </p:sp>
    </p:spTree>
    <p:extLst>
      <p:ext uri="{BB962C8B-B14F-4D97-AF65-F5344CB8AC3E}">
        <p14:creationId xmlns:p14="http://schemas.microsoft.com/office/powerpoint/2010/main" val="182221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09507-9663-4F25-9103-E37F671E1A43}" type="datetimeFigureOut">
              <a:rPr lang="en-US" smtClean="0"/>
              <a:t>8/9/2016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E5FF5-9E64-4CB8-B595-AFC0BFFD5AC9}" type="slidenum">
              <a:rPr lang="en-US" smtClean="0"/>
              <a:t>‹#›</a:t>
            </a:fld>
            <a:endParaRPr lang="en-US"/>
          </a:p>
        </p:txBody>
      </p:sp>
    </p:spTree>
    <p:extLst>
      <p:ext uri="{BB962C8B-B14F-4D97-AF65-F5344CB8AC3E}">
        <p14:creationId xmlns:p14="http://schemas.microsoft.com/office/powerpoint/2010/main" val="245494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5.m4a"/><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5.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hyperlink" Target="http://www.scps.k12.fl.us/purchasing/ComputerStore.aspx"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hyperlink" Target="mailto:susan_zettler@scps.k12.fl.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92988"/>
            <a:ext cx="9144000" cy="2387600"/>
          </a:xfrm>
        </p:spPr>
        <p:txBody>
          <a:bodyPr>
            <a:normAutofit fontScale="90000"/>
          </a:bodyPr>
          <a:lstStyle/>
          <a:p>
            <a:r>
              <a:rPr lang="en-US" sz="4800" dirty="0" smtClean="0"/>
              <a:t/>
            </a:r>
            <a:br>
              <a:rPr lang="en-US" sz="4800" dirty="0" smtClean="0"/>
            </a:br>
            <a:r>
              <a:rPr lang="en-US" sz="4800" dirty="0" smtClean="0"/>
              <a:t/>
            </a:r>
            <a:br>
              <a:rPr lang="en-US" sz="4800" dirty="0" smtClean="0"/>
            </a:br>
            <a:r>
              <a:rPr lang="en-US" sz="4800" dirty="0"/>
              <a:t/>
            </a:r>
            <a:br>
              <a:rPr lang="en-US" sz="4800" dirty="0"/>
            </a:br>
            <a:r>
              <a:rPr lang="en-US" sz="4800" dirty="0" smtClean="0"/>
              <a:t>2013-2014</a:t>
            </a:r>
            <a:br>
              <a:rPr lang="en-US" sz="4800" dirty="0" smtClean="0"/>
            </a:br>
            <a:r>
              <a:rPr lang="en-US" sz="4800" dirty="0"/>
              <a:t/>
            </a:r>
            <a:br>
              <a:rPr lang="en-US" sz="4800" dirty="0"/>
            </a:br>
            <a:endParaRPr lang="en-US" sz="4800" dirty="0"/>
          </a:p>
        </p:txBody>
      </p:sp>
      <p:sp>
        <p:nvSpPr>
          <p:cNvPr id="3" name="Subtitle 2"/>
          <p:cNvSpPr>
            <a:spLocks noGrp="1"/>
          </p:cNvSpPr>
          <p:nvPr>
            <p:ph type="subTitle" idx="1"/>
          </p:nvPr>
        </p:nvSpPr>
        <p:spPr>
          <a:xfrm>
            <a:off x="1251567" y="3913124"/>
            <a:ext cx="9144000" cy="1655762"/>
          </a:xfrm>
        </p:spPr>
        <p:txBody>
          <a:bodyPr>
            <a:normAutofit/>
          </a:bodyPr>
          <a:lstStyle/>
          <a:p>
            <a:r>
              <a:rPr lang="en-US" sz="4400" dirty="0" smtClean="0"/>
              <a:t>2016-2017</a:t>
            </a:r>
          </a:p>
          <a:p>
            <a:r>
              <a:rPr lang="en-US" sz="4400" dirty="0" smtClean="0"/>
              <a:t>Program Guidelines &amp; Overview</a:t>
            </a:r>
            <a:endParaRPr lang="en-US" sz="4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6778" y="1161288"/>
            <a:ext cx="5733578" cy="2744724"/>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11801" y="6053849"/>
            <a:ext cx="487363" cy="487363"/>
          </a:xfrm>
          <a:prstGeom prst="rect">
            <a:avLst/>
          </a:prstGeom>
        </p:spPr>
      </p:pic>
    </p:spTree>
    <p:extLst>
      <p:ext uri="{BB962C8B-B14F-4D97-AF65-F5344CB8AC3E}">
        <p14:creationId xmlns:p14="http://schemas.microsoft.com/office/powerpoint/2010/main" val="3181957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8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2016 - 2017 Grant Cycles</a:t>
            </a:r>
            <a:endParaRPr lang="en-US" b="1" dirty="0"/>
          </a:p>
        </p:txBody>
      </p:sp>
      <p:sp>
        <p:nvSpPr>
          <p:cNvPr id="3" name="Content Placeholder 2"/>
          <p:cNvSpPr>
            <a:spLocks noGrp="1"/>
          </p:cNvSpPr>
          <p:nvPr>
            <p:ph idx="1"/>
          </p:nvPr>
        </p:nvSpPr>
        <p:spPr>
          <a:xfrm>
            <a:off x="2095500" y="1825625"/>
            <a:ext cx="9258300" cy="4351338"/>
          </a:xfrm>
        </p:spPr>
        <p:txBody>
          <a:bodyPr/>
          <a:lstStyle/>
          <a:p>
            <a:r>
              <a:rPr lang="en-US" dirty="0"/>
              <a:t>Awards are presently funded up to $500 per classroom or $1,500 per grade level / school-wide project.</a:t>
            </a:r>
          </a:p>
          <a:p>
            <a:r>
              <a:rPr lang="en-US" dirty="0"/>
              <a:t>Subject areas:  Literacy, STEM and the Arts.</a:t>
            </a:r>
          </a:p>
          <a:p>
            <a:endParaRPr lang="en-US" dirty="0" smtClean="0"/>
          </a:p>
          <a:p>
            <a:r>
              <a:rPr lang="en-US" dirty="0" smtClean="0"/>
              <a:t>Grant Cycle I – Deadline: Friday, August 12, 2016</a:t>
            </a:r>
          </a:p>
          <a:p>
            <a:r>
              <a:rPr lang="en-US" dirty="0" smtClean="0"/>
              <a:t>Grant Cycle II – Deadline: Friday, October 7, 2016</a:t>
            </a:r>
          </a:p>
          <a:p>
            <a:r>
              <a:rPr lang="en-US" dirty="0" smtClean="0"/>
              <a:t>Grant Cycle III – Deadline: Monday, November 28, 2016</a:t>
            </a:r>
          </a:p>
          <a:p>
            <a:endParaRPr lang="en-US" dirty="0"/>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6176963"/>
            <a:ext cx="487363" cy="487363"/>
          </a:xfrm>
          <a:prstGeom prst="rect">
            <a:avLst/>
          </a:prstGeom>
        </p:spPr>
      </p:pic>
    </p:spTree>
    <p:extLst>
      <p:ext uri="{BB962C8B-B14F-4D97-AF65-F5344CB8AC3E}">
        <p14:creationId xmlns:p14="http://schemas.microsoft.com/office/powerpoint/2010/main" val="36523814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0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Grant Project Requirements:</a:t>
            </a:r>
            <a:br>
              <a:rPr lang="en-US" b="1" dirty="0" smtClean="0"/>
            </a:br>
            <a:r>
              <a:rPr lang="en-US" b="1" dirty="0" smtClean="0"/>
              <a:t>What is the Grants Committee looking for?</a:t>
            </a:r>
            <a:endParaRPr lang="en-US" b="1" dirty="0"/>
          </a:p>
        </p:txBody>
      </p:sp>
      <p:sp>
        <p:nvSpPr>
          <p:cNvPr id="3" name="Content Placeholder 2"/>
          <p:cNvSpPr>
            <a:spLocks noGrp="1"/>
          </p:cNvSpPr>
          <p:nvPr>
            <p:ph idx="1"/>
          </p:nvPr>
        </p:nvSpPr>
        <p:spPr>
          <a:xfrm>
            <a:off x="2501900" y="1825625"/>
            <a:ext cx="8851900" cy="4351338"/>
          </a:xfrm>
        </p:spPr>
        <p:txBody>
          <a:bodyPr/>
          <a:lstStyle/>
          <a:p>
            <a:endParaRPr lang="en-US" dirty="0" smtClean="0"/>
          </a:p>
          <a:p>
            <a:r>
              <a:rPr lang="en-US" dirty="0" smtClean="0"/>
              <a:t>Projects should address school and district goals</a:t>
            </a:r>
          </a:p>
          <a:p>
            <a:r>
              <a:rPr lang="en-US" dirty="0" smtClean="0"/>
              <a:t>Projects should meet Florida standards</a:t>
            </a:r>
          </a:p>
          <a:p>
            <a:r>
              <a:rPr lang="en-US" dirty="0" smtClean="0"/>
              <a:t>Projects </a:t>
            </a:r>
            <a:r>
              <a:rPr lang="en-US" u="sng" dirty="0" smtClean="0"/>
              <a:t>must</a:t>
            </a:r>
            <a:r>
              <a:rPr lang="en-US" dirty="0" smtClean="0"/>
              <a:t> have measurable outcomes</a:t>
            </a:r>
          </a:p>
          <a:p>
            <a:r>
              <a:rPr lang="en-US" dirty="0" smtClean="0"/>
              <a:t>Projects should be innovative and creative</a:t>
            </a:r>
          </a:p>
          <a:p>
            <a:r>
              <a:rPr lang="en-US" dirty="0" smtClean="0"/>
              <a:t>Projects should provide changes in knowledge, skills, attitudes, behavior</a:t>
            </a:r>
          </a:p>
          <a:p>
            <a:endParaRPr lang="en-US" dirty="0" smtClean="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6311900"/>
            <a:ext cx="487363" cy="487363"/>
          </a:xfrm>
          <a:prstGeom prst="rect">
            <a:avLst/>
          </a:prstGeom>
        </p:spPr>
      </p:pic>
    </p:spTree>
    <p:extLst>
      <p:ext uri="{BB962C8B-B14F-4D97-AF65-F5344CB8AC3E}">
        <p14:creationId xmlns:p14="http://schemas.microsoft.com/office/powerpoint/2010/main" val="2629316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Mandatory Reporting of Outcomes</a:t>
            </a:r>
            <a:endParaRPr lang="en-US" b="1" dirty="0"/>
          </a:p>
        </p:txBody>
      </p:sp>
      <p:sp>
        <p:nvSpPr>
          <p:cNvPr id="3" name="Content Placeholder 2"/>
          <p:cNvSpPr>
            <a:spLocks noGrp="1"/>
          </p:cNvSpPr>
          <p:nvPr>
            <p:ph idx="1"/>
          </p:nvPr>
        </p:nvSpPr>
        <p:spPr>
          <a:xfrm>
            <a:off x="838200" y="1387366"/>
            <a:ext cx="10515600" cy="5218386"/>
          </a:xfrm>
        </p:spPr>
        <p:txBody>
          <a:bodyPr>
            <a:normAutofit lnSpcReduction="10000"/>
          </a:bodyPr>
          <a:lstStyle/>
          <a:p>
            <a:r>
              <a:rPr lang="en-US" sz="2400" dirty="0" smtClean="0"/>
              <a:t>Include the learning goals for your students and a standardized measurement tool.  What do you want them to accomplish?  How will you determine if they met the goal?</a:t>
            </a:r>
          </a:p>
          <a:p>
            <a:r>
              <a:rPr lang="en-US" sz="2400" dirty="0" smtClean="0"/>
              <a:t>All recipients must be prepared to provide answers to these questions for the state report using test scores, surveys of students or other tracking:</a:t>
            </a:r>
          </a:p>
          <a:p>
            <a:pPr lvl="1">
              <a:buFont typeface="Courier New" panose="02070309020205020404" pitchFamily="49" charset="0"/>
              <a:buChar char="o"/>
            </a:pPr>
            <a:r>
              <a:rPr lang="en-US" dirty="0" smtClean="0"/>
              <a:t>What test/surveys/data sources were used for outcome measurements?</a:t>
            </a:r>
          </a:p>
          <a:p>
            <a:pPr marL="457200" lvl="1" indent="0">
              <a:buNone/>
            </a:pPr>
            <a:r>
              <a:rPr lang="en-US" b="1" dirty="0" smtClean="0"/>
              <a:t>Literacy projects:  </a:t>
            </a:r>
          </a:p>
          <a:p>
            <a:pPr lvl="1">
              <a:buFont typeface="Courier New" panose="02070309020205020404" pitchFamily="49" charset="0"/>
              <a:buChar char="o"/>
            </a:pPr>
            <a:r>
              <a:rPr lang="en-US" dirty="0" smtClean="0"/>
              <a:t># of students who improved in a standardized reading skills test, </a:t>
            </a:r>
            <a:r>
              <a:rPr lang="en-US" b="1" dirty="0" smtClean="0"/>
              <a:t>OR</a:t>
            </a:r>
          </a:p>
          <a:p>
            <a:pPr lvl="1">
              <a:buFont typeface="Courier New" panose="02070309020205020404" pitchFamily="49" charset="0"/>
              <a:buChar char="o"/>
            </a:pPr>
            <a:r>
              <a:rPr lang="en-US" dirty="0" smtClean="0"/>
              <a:t># of students who showed increased interest in reading.</a:t>
            </a:r>
          </a:p>
          <a:p>
            <a:pPr marL="457200" lvl="1" indent="0">
              <a:buNone/>
            </a:pPr>
            <a:r>
              <a:rPr lang="en-US" b="1" dirty="0" smtClean="0"/>
              <a:t>STEM projects:</a:t>
            </a:r>
          </a:p>
          <a:p>
            <a:pPr lvl="1">
              <a:buFont typeface="Courier New" panose="02070309020205020404" pitchFamily="49" charset="0"/>
              <a:buChar char="o"/>
            </a:pPr>
            <a:r>
              <a:rPr lang="en-US" dirty="0" smtClean="0"/>
              <a:t># of students who improved their grade in STEM subject area (specify subject area), </a:t>
            </a:r>
            <a:r>
              <a:rPr lang="en-US" b="1" dirty="0" smtClean="0"/>
              <a:t>OR</a:t>
            </a:r>
          </a:p>
          <a:p>
            <a:pPr lvl="1">
              <a:buFont typeface="Courier New" panose="02070309020205020404" pitchFamily="49" charset="0"/>
              <a:buChar char="o"/>
            </a:pPr>
            <a:r>
              <a:rPr lang="en-US" dirty="0" smtClean="0"/>
              <a:t># of students who showed increased interest in STEM education, </a:t>
            </a:r>
            <a:r>
              <a:rPr lang="en-US" b="1" dirty="0" smtClean="0"/>
              <a:t>OR</a:t>
            </a:r>
          </a:p>
          <a:p>
            <a:pPr lvl="1">
              <a:buFont typeface="Courier New" panose="02070309020205020404" pitchFamily="49" charset="0"/>
              <a:buChar char="o"/>
            </a:pPr>
            <a:r>
              <a:rPr lang="en-US" dirty="0" smtClean="0"/>
              <a:t># of student who showed increase interest in pursuing a STEM career.</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353800" y="6118389"/>
            <a:ext cx="487363" cy="487363"/>
          </a:xfrm>
          <a:prstGeom prst="rect">
            <a:avLst/>
          </a:prstGeom>
        </p:spPr>
      </p:pic>
    </p:spTree>
    <p:extLst>
      <p:ext uri="{BB962C8B-B14F-4D97-AF65-F5344CB8AC3E}">
        <p14:creationId xmlns:p14="http://schemas.microsoft.com/office/powerpoint/2010/main" val="1815764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625"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Technology Requests</a:t>
            </a:r>
            <a:endParaRPr lang="en-US" b="1" dirty="0"/>
          </a:p>
        </p:txBody>
      </p:sp>
      <p:sp>
        <p:nvSpPr>
          <p:cNvPr id="3" name="Content Placeholder 2"/>
          <p:cNvSpPr>
            <a:spLocks noGrp="1"/>
          </p:cNvSpPr>
          <p:nvPr>
            <p:ph idx="1"/>
          </p:nvPr>
        </p:nvSpPr>
        <p:spPr>
          <a:xfrm>
            <a:off x="2108200" y="1825625"/>
            <a:ext cx="9245600" cy="4351338"/>
          </a:xfrm>
        </p:spPr>
        <p:txBody>
          <a:bodyPr/>
          <a:lstStyle/>
          <a:p>
            <a:r>
              <a:rPr lang="en-US" dirty="0" smtClean="0"/>
              <a:t>Must make a strong case for the educational value</a:t>
            </a:r>
          </a:p>
          <a:p>
            <a:r>
              <a:rPr lang="en-US" dirty="0" smtClean="0"/>
              <a:t>Research lowest price with SCPS computer store and provide backup.  Most items must be purchased through them.</a:t>
            </a:r>
          </a:p>
          <a:p>
            <a:pPr lvl="1"/>
            <a:r>
              <a:rPr lang="en-US" dirty="0">
                <a:hlinkClick r:id="rId4"/>
              </a:rPr>
              <a:t>http://</a:t>
            </a:r>
            <a:r>
              <a:rPr lang="en-US" dirty="0" smtClean="0">
                <a:hlinkClick r:id="rId4"/>
              </a:rPr>
              <a:t>www.scps.k12.fl.us/purchasing/ComputerStore.aspx</a:t>
            </a:r>
            <a:endParaRPr lang="en-US" dirty="0" smtClean="0"/>
          </a:p>
          <a:p>
            <a:r>
              <a:rPr lang="en-US" dirty="0" smtClean="0"/>
              <a:t>Items must be supported by SCPS Information Services</a:t>
            </a:r>
          </a:p>
          <a:p>
            <a:r>
              <a:rPr lang="en-US" dirty="0" smtClean="0"/>
              <a:t>Proper tracking and storage at your school is required</a:t>
            </a:r>
          </a:p>
          <a:p>
            <a:r>
              <a:rPr lang="en-US" dirty="0" smtClean="0"/>
              <a:t>Items become </a:t>
            </a:r>
            <a:r>
              <a:rPr lang="en-US" u="sng" dirty="0" smtClean="0"/>
              <a:t>property of the school</a:t>
            </a:r>
            <a:r>
              <a:rPr lang="en-US" dirty="0" smtClean="0"/>
              <a:t>, not the teacher</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74407" y="6176963"/>
            <a:ext cx="487363" cy="487363"/>
          </a:xfrm>
          <a:prstGeom prst="rect">
            <a:avLst/>
          </a:prstGeom>
        </p:spPr>
      </p:pic>
    </p:spTree>
    <p:extLst>
      <p:ext uri="{BB962C8B-B14F-4D97-AF65-F5344CB8AC3E}">
        <p14:creationId xmlns:p14="http://schemas.microsoft.com/office/powerpoint/2010/main" val="861293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Unallowable Expenses</a:t>
            </a:r>
            <a:endParaRPr lang="en-US" b="1" dirty="0"/>
          </a:p>
        </p:txBody>
      </p:sp>
      <p:sp>
        <p:nvSpPr>
          <p:cNvPr id="3" name="Content Placeholder 2"/>
          <p:cNvSpPr>
            <a:spLocks noGrp="1"/>
          </p:cNvSpPr>
          <p:nvPr>
            <p:ph idx="1"/>
          </p:nvPr>
        </p:nvSpPr>
        <p:spPr>
          <a:xfrm>
            <a:off x="838200" y="1450428"/>
            <a:ext cx="10515600" cy="4726535"/>
          </a:xfrm>
        </p:spPr>
        <p:txBody>
          <a:bodyPr>
            <a:normAutofit/>
          </a:bodyPr>
          <a:lstStyle/>
          <a:p>
            <a:r>
              <a:rPr lang="en-US" dirty="0"/>
              <a:t>Tax on purchases will not be reimbursed and cannot be paid for through funds received from The Foundation.  This will become the responsibility of the teacher or school.  All receipts must be attached to the expenditure report</a:t>
            </a:r>
            <a:r>
              <a:rPr lang="en-US" dirty="0" smtClean="0"/>
              <a:t>.</a:t>
            </a:r>
          </a:p>
          <a:p>
            <a:r>
              <a:rPr lang="en-US" dirty="0" smtClean="0"/>
              <a:t>Food/Refreshments</a:t>
            </a:r>
          </a:p>
          <a:p>
            <a:r>
              <a:rPr lang="en-US" dirty="0" smtClean="0"/>
              <a:t>Rewards – trophies, trinkets, gift cards</a:t>
            </a:r>
          </a:p>
          <a:p>
            <a:r>
              <a:rPr lang="en-US" dirty="0" smtClean="0"/>
              <a:t>Recognition items – certificates, etc.</a:t>
            </a:r>
          </a:p>
          <a:p>
            <a:r>
              <a:rPr lang="en-US" dirty="0" smtClean="0"/>
              <a:t>Furniture (including by not limited to:  bean bag chairs, shelving units, storage bins)</a:t>
            </a:r>
          </a:p>
          <a:p>
            <a:r>
              <a:rPr lang="en-US" dirty="0" smtClean="0"/>
              <a:t>Costumes/uniforms/clothing items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6370637"/>
            <a:ext cx="487363" cy="487363"/>
          </a:xfrm>
          <a:prstGeom prst="rect">
            <a:avLst/>
          </a:prstGeom>
        </p:spPr>
      </p:pic>
    </p:spTree>
    <p:extLst>
      <p:ext uri="{BB962C8B-B14F-4D97-AF65-F5344CB8AC3E}">
        <p14:creationId xmlns:p14="http://schemas.microsoft.com/office/powerpoint/2010/main" val="4193851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The Grants Committee also will not award funding for the following requests:</a:t>
            </a:r>
            <a:endParaRPr lang="en-US" sz="4000" b="1" dirty="0"/>
          </a:p>
        </p:txBody>
      </p:sp>
      <p:sp>
        <p:nvSpPr>
          <p:cNvPr id="3" name="Content Placeholder 2"/>
          <p:cNvSpPr>
            <a:spLocks noGrp="1"/>
          </p:cNvSpPr>
          <p:nvPr>
            <p:ph idx="1"/>
          </p:nvPr>
        </p:nvSpPr>
        <p:spPr>
          <a:xfrm>
            <a:off x="838200" y="1825625"/>
            <a:ext cx="10515600" cy="4922016"/>
          </a:xfrm>
        </p:spPr>
        <p:txBody>
          <a:bodyPr>
            <a:normAutofit fontScale="85000" lnSpcReduction="10000"/>
          </a:bodyPr>
          <a:lstStyle/>
          <a:p>
            <a:pPr lvl="0"/>
            <a:r>
              <a:rPr lang="en-US" dirty="0"/>
              <a:t>Books that can be funded by a school’s book budget;</a:t>
            </a:r>
          </a:p>
          <a:p>
            <a:pPr lvl="0"/>
            <a:r>
              <a:rPr lang="en-US" dirty="0"/>
              <a:t>Software programs that can be funded by a school’s budget;</a:t>
            </a:r>
          </a:p>
          <a:p>
            <a:pPr lvl="0"/>
            <a:r>
              <a:rPr lang="en-US" dirty="0"/>
              <a:t>Hardware that can be funded by a schools’ budget.  Items that improve classroom instruction and students understanding with quantifiable results will be considered, but require a strong case for the educational value they offer;</a:t>
            </a:r>
          </a:p>
          <a:p>
            <a:pPr lvl="0"/>
            <a:r>
              <a:rPr lang="en-US" dirty="0"/>
              <a:t>Equipment that is available and can be purchased through the school/district</a:t>
            </a:r>
            <a:r>
              <a:rPr lang="en-US" dirty="0" smtClean="0"/>
              <a:t>;</a:t>
            </a:r>
          </a:p>
          <a:p>
            <a:pPr lvl="0"/>
            <a:r>
              <a:rPr lang="en-US" dirty="0" smtClean="0"/>
              <a:t>Costs to secure speakers;</a:t>
            </a:r>
            <a:endParaRPr lang="en-US" dirty="0"/>
          </a:p>
          <a:p>
            <a:pPr lvl="0"/>
            <a:r>
              <a:rPr lang="en-US" dirty="0"/>
              <a:t>Funding for charter schools;</a:t>
            </a:r>
          </a:p>
          <a:p>
            <a:pPr lvl="0"/>
            <a:r>
              <a:rPr lang="en-US" dirty="0"/>
              <a:t>For projects which include the mailing of letters and/or packages by the students, postage costs will not be funded; </a:t>
            </a:r>
          </a:p>
          <a:p>
            <a:pPr lvl="0"/>
            <a:r>
              <a:rPr lang="en-US" dirty="0"/>
              <a:t>Requests for materials/projects that will later be donated to the community or auctioned off as a fundraiser will not be funded (all materials must remain the property of the school).</a:t>
            </a:r>
          </a:p>
          <a:p>
            <a:endParaRPr lang="en-US"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42876" y="6260278"/>
            <a:ext cx="487363" cy="487363"/>
          </a:xfrm>
          <a:prstGeom prst="rect">
            <a:avLst/>
          </a:prstGeom>
        </p:spPr>
      </p:pic>
    </p:spTree>
    <p:extLst>
      <p:ext uri="{BB962C8B-B14F-4D97-AF65-F5344CB8AC3E}">
        <p14:creationId xmlns:p14="http://schemas.microsoft.com/office/powerpoint/2010/main" val="12519493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2016-2017 Timeline – Reporting schedule</a:t>
            </a:r>
            <a:endParaRPr lang="en-US" b="1" dirty="0"/>
          </a:p>
        </p:txBody>
      </p:sp>
      <p:sp>
        <p:nvSpPr>
          <p:cNvPr id="3" name="Content Placeholder 2"/>
          <p:cNvSpPr>
            <a:spLocks noGrp="1"/>
          </p:cNvSpPr>
          <p:nvPr>
            <p:ph idx="1"/>
          </p:nvPr>
        </p:nvSpPr>
        <p:spPr/>
        <p:txBody>
          <a:bodyPr>
            <a:normAutofit/>
          </a:bodyPr>
          <a:lstStyle/>
          <a:p>
            <a:pPr>
              <a:lnSpc>
                <a:spcPct val="100000"/>
              </a:lnSpc>
            </a:pPr>
            <a:r>
              <a:rPr lang="en-US" sz="2400" dirty="0" smtClean="0"/>
              <a:t>January </a:t>
            </a:r>
            <a:r>
              <a:rPr lang="en-US" sz="2400" dirty="0"/>
              <a:t>15, </a:t>
            </a:r>
            <a:r>
              <a:rPr lang="en-US" sz="2400" dirty="0" smtClean="0"/>
              <a:t>2017 - All </a:t>
            </a:r>
            <a:r>
              <a:rPr lang="en-US" sz="2400" dirty="0"/>
              <a:t>grant awards must be spent by this date unless otherwise approved by The Foundation. </a:t>
            </a:r>
          </a:p>
          <a:p>
            <a:pPr>
              <a:lnSpc>
                <a:spcPct val="100000"/>
              </a:lnSpc>
            </a:pPr>
            <a:r>
              <a:rPr lang="en-US" sz="2400" dirty="0" smtClean="0"/>
              <a:t>January </a:t>
            </a:r>
            <a:r>
              <a:rPr lang="en-US" sz="2400" dirty="0"/>
              <a:t>31, </a:t>
            </a:r>
            <a:r>
              <a:rPr lang="en-US" sz="2400" dirty="0" smtClean="0"/>
              <a:t>2017 - Expenditure </a:t>
            </a:r>
            <a:r>
              <a:rPr lang="en-US" sz="2400" dirty="0"/>
              <a:t>reports due, including detailed receipts. All funds must be expended by this date unless otherwise approved by The Foundation. Any unused funds must be returned by this date. </a:t>
            </a:r>
            <a:endParaRPr lang="en-US" sz="2400" dirty="0" smtClean="0"/>
          </a:p>
          <a:p>
            <a:pPr>
              <a:lnSpc>
                <a:spcPct val="100000"/>
              </a:lnSpc>
            </a:pPr>
            <a:r>
              <a:rPr lang="en-US" sz="2400" dirty="0" smtClean="0"/>
              <a:t>April 15, 2017  - All </a:t>
            </a:r>
            <a:r>
              <a:rPr lang="en-US" sz="2400" dirty="0"/>
              <a:t>projects must be implemented by this date in order to gather data (grades and measurable outcomes) from your students. </a:t>
            </a:r>
          </a:p>
          <a:p>
            <a:pPr>
              <a:lnSpc>
                <a:spcPct val="100000"/>
              </a:lnSpc>
            </a:pPr>
            <a:r>
              <a:rPr lang="en-US" sz="2400" dirty="0" smtClean="0"/>
              <a:t>May 15, 2017 - </a:t>
            </a:r>
            <a:r>
              <a:rPr lang="en-US" sz="2400" dirty="0"/>
              <a:t>Final evaluation reports due.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6176963"/>
            <a:ext cx="487363" cy="487363"/>
          </a:xfrm>
          <a:prstGeom prst="rect">
            <a:avLst/>
          </a:prstGeom>
        </p:spPr>
      </p:pic>
    </p:spTree>
    <p:extLst>
      <p:ext uri="{BB962C8B-B14F-4D97-AF65-F5344CB8AC3E}">
        <p14:creationId xmlns:p14="http://schemas.microsoft.com/office/powerpoint/2010/main" val="635320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If you have questions:</a:t>
            </a:r>
            <a:endParaRPr lang="en-US" b="1" dirty="0"/>
          </a:p>
        </p:txBody>
      </p:sp>
      <p:sp>
        <p:nvSpPr>
          <p:cNvPr id="3" name="Content Placeholder 2"/>
          <p:cNvSpPr>
            <a:spLocks noGrp="1"/>
          </p:cNvSpPr>
          <p:nvPr>
            <p:ph idx="1"/>
          </p:nvPr>
        </p:nvSpPr>
        <p:spPr/>
        <p:txBody>
          <a:bodyPr>
            <a:normAutofit/>
          </a:bodyPr>
          <a:lstStyle/>
          <a:p>
            <a:pPr marL="0" indent="0" algn="ctr">
              <a:lnSpc>
                <a:spcPct val="100000"/>
              </a:lnSpc>
              <a:buNone/>
            </a:pPr>
            <a:r>
              <a:rPr lang="en-US" sz="3200" dirty="0" smtClean="0"/>
              <a:t>Contact Susan Roberts Zettler at 407-320-0196 or </a:t>
            </a:r>
            <a:r>
              <a:rPr lang="en-US" sz="3200" dirty="0" smtClean="0">
                <a:hlinkClick r:id="rId2"/>
              </a:rPr>
              <a:t>susan_zettler@scps.k12.fl.us</a:t>
            </a:r>
            <a:endParaRPr lang="en-US" sz="3200" dirty="0" smtClean="0"/>
          </a:p>
          <a:p>
            <a:pPr marL="0" indent="0" algn="ctr">
              <a:lnSpc>
                <a:spcPct val="100000"/>
              </a:lnSpc>
              <a:buNone/>
            </a:pPr>
            <a:endParaRPr lang="en-US" sz="3200" dirty="0"/>
          </a:p>
          <a:p>
            <a:pPr marL="0" indent="0" algn="ctr">
              <a:lnSpc>
                <a:spcPct val="100000"/>
              </a:lnSpc>
              <a:buNone/>
            </a:pPr>
            <a:r>
              <a:rPr lang="en-US" sz="3200" dirty="0" smtClean="0"/>
              <a:t>Good Luck!</a:t>
            </a:r>
            <a:endParaRPr lang="en-US" sz="3200" dirty="0"/>
          </a:p>
        </p:txBody>
      </p:sp>
    </p:spTree>
    <p:extLst>
      <p:ext uri="{BB962C8B-B14F-4D97-AF65-F5344CB8AC3E}">
        <p14:creationId xmlns:p14="http://schemas.microsoft.com/office/powerpoint/2010/main" val="3484301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660</Words>
  <Application>Microsoft Office PowerPoint</Application>
  <PresentationFormat>Widescreen</PresentationFormat>
  <Paragraphs>60</Paragraphs>
  <Slides>9</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Courier New</vt:lpstr>
      <vt:lpstr>Office Theme</vt:lpstr>
      <vt:lpstr>   2013-2014  </vt:lpstr>
      <vt:lpstr>2016 - 2017 Grant Cycles</vt:lpstr>
      <vt:lpstr>Grant Project Requirements: What is the Grants Committee looking for?</vt:lpstr>
      <vt:lpstr>Mandatory Reporting of Outcomes</vt:lpstr>
      <vt:lpstr>Technology Requests</vt:lpstr>
      <vt:lpstr>Unallowable Expenses</vt:lpstr>
      <vt:lpstr>The Grants Committee also will not award funding for the following requests:</vt:lpstr>
      <vt:lpstr>2016-2017 Timeline – Reporting schedule</vt:lpstr>
      <vt:lpstr>If you have questions:</vt:lpstr>
    </vt:vector>
  </TitlesOfParts>
  <Company>SCPS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 for Great Ideas 2013-2014</dc:title>
  <dc:creator>Susan Zettler</dc:creator>
  <cp:lastModifiedBy>Susan Zettler</cp:lastModifiedBy>
  <cp:revision>32</cp:revision>
  <cp:lastPrinted>2013-08-07T22:52:17Z</cp:lastPrinted>
  <dcterms:created xsi:type="dcterms:W3CDTF">2013-08-07T18:00:24Z</dcterms:created>
  <dcterms:modified xsi:type="dcterms:W3CDTF">2016-08-09T10:31:33Z</dcterms:modified>
</cp:coreProperties>
</file>